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2"/>
  </p:handoutMasterIdLst>
  <p:sldIdLst>
    <p:sldId id="256" r:id="rId2"/>
    <p:sldId id="268" r:id="rId3"/>
    <p:sldId id="266" r:id="rId4"/>
    <p:sldId id="260" r:id="rId5"/>
    <p:sldId id="263" r:id="rId6"/>
    <p:sldId id="275" r:id="rId7"/>
    <p:sldId id="269" r:id="rId8"/>
    <p:sldId id="271" r:id="rId9"/>
    <p:sldId id="272" r:id="rId10"/>
    <p:sldId id="273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660"/>
  </p:normalViewPr>
  <p:slideViewPr>
    <p:cSldViewPr>
      <p:cViewPr>
        <p:scale>
          <a:sx n="76" d="100"/>
          <a:sy n="76" d="100"/>
        </p:scale>
        <p:origin x="-127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1F3A1AF-A707-4CB1-9A14-FFF802D1849F}" type="datetimeFigureOut">
              <a:rPr lang="es-CL" smtClean="0"/>
              <a:t>17-03-2020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A7D3273-FE09-4680-BEA1-A6E29D74E5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938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25E8C59-7AA4-4E67-BB5C-54C3F728150A}" type="datetimeFigureOut">
              <a:rPr lang="es-CL" smtClean="0"/>
              <a:pPr/>
              <a:t>17-03-2020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236CC72-3C1C-4E09-823D-7A286DEADCA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553200" cy="1781196"/>
          </a:xfrm>
        </p:spPr>
        <p:txBody>
          <a:bodyPr>
            <a:noAutofit/>
          </a:bodyPr>
          <a:lstStyle/>
          <a:p>
            <a:pPr algn="ctr"/>
            <a:r>
              <a:rPr lang="es-CL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2019-2020</a:t>
            </a:r>
            <a:endParaRPr lang="es-CL" sz="36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es-ES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MARJORIE SEPÚLVEDA CHÁVEZ </a:t>
            </a:r>
          </a:p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Jefe </a:t>
            </a:r>
            <a:r>
              <a:rPr lang="es-ES" sz="3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G</a:t>
            </a: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abinete Técnico </a:t>
            </a:r>
            <a:endParaRPr lang="es-CL" sz="3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8" name="Picture 4" descr="C:\Users\utplenguaje\Desktop\mar azu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1124744"/>
            <a:ext cx="5400600" cy="203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83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271" y="608912"/>
            <a:ext cx="7041899" cy="868346"/>
          </a:xfrm>
        </p:spPr>
        <p:txBody>
          <a:bodyPr/>
          <a:lstStyle/>
          <a:p>
            <a:r>
              <a:rPr lang="es-CL" b="1" dirty="0" smtClean="0">
                <a:solidFill>
                  <a:prstClr val="black"/>
                </a:solidFill>
              </a:rPr>
              <a:t>Reglamento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369580"/>
            <a:ext cx="6563072" cy="4298162"/>
          </a:xfrm>
        </p:spPr>
        <p:txBody>
          <a:bodyPr>
            <a:noAutofit/>
          </a:bodyPr>
          <a:lstStyle/>
          <a:p>
            <a:r>
              <a:rPr lang="es-CL" sz="2200" dirty="0" smtClean="0"/>
              <a:t>Se cuenta con un Reglamento de Convivencia Escolar, donde se detallan las normas, faltas y medidas disciplinarias.</a:t>
            </a:r>
          </a:p>
          <a:p>
            <a:r>
              <a:rPr lang="es-CL" sz="2200" b="1" i="1" dirty="0"/>
              <a:t>C</a:t>
            </a:r>
            <a:r>
              <a:rPr lang="es-CL" sz="2200" b="1" i="1" dirty="0" smtClean="0"/>
              <a:t>ontempla los siguientes protocolos</a:t>
            </a:r>
            <a:r>
              <a:rPr lang="es-CL" sz="2200" b="1" i="1" dirty="0" smtClean="0"/>
              <a:t>:</a:t>
            </a:r>
          </a:p>
          <a:p>
            <a:r>
              <a:rPr lang="es-CL" sz="1500" i="1" dirty="0"/>
              <a:t>1.	</a:t>
            </a:r>
            <a:r>
              <a:rPr lang="es-CL" sz="1500" dirty="0"/>
              <a:t>PROTOCOLO DE ACTUACIÓN FRENTE A LA DETECCIÓN DE SITUACIONES DE VULNERACIÓN DE DERECHOS DE LOS </a:t>
            </a:r>
            <a:r>
              <a:rPr lang="es-CL" sz="1500" dirty="0" smtClean="0"/>
              <a:t>PÁRVULOS</a:t>
            </a:r>
          </a:p>
          <a:p>
            <a:r>
              <a:rPr lang="es-CL" sz="1500" dirty="0"/>
              <a:t>2.	PROTOCOLO DE PREVENCIÓN Y ACTUACIÓN FRENTE A SITUACIONES DE AGRESION SEXUAL </a:t>
            </a:r>
            <a:r>
              <a:rPr lang="es-CL" sz="1500" dirty="0" smtClean="0"/>
              <a:t>INFANTIL</a:t>
            </a:r>
          </a:p>
          <a:p>
            <a:pPr lvl="0"/>
            <a:r>
              <a:rPr lang="es-CL" sz="1500" dirty="0" smtClean="0"/>
              <a:t>3. PROTOCOLO </a:t>
            </a:r>
            <a:r>
              <a:rPr lang="es-CL" sz="1500" dirty="0"/>
              <a:t>DE ACTUACIÓN FRENTE A SITUACIONES DE MALTRATO ENTRE MIEMBROS ADULTOS DE LA COMUNIDA EDUCATIVA</a:t>
            </a:r>
            <a:r>
              <a:rPr lang="es-CL" sz="1500" dirty="0" smtClean="0"/>
              <a:t>.</a:t>
            </a:r>
          </a:p>
          <a:p>
            <a:r>
              <a:rPr lang="es-CL" sz="1500" dirty="0" smtClean="0"/>
              <a:t>4. PROTOCOLO </a:t>
            </a:r>
            <a:r>
              <a:rPr lang="es-CL" sz="1500" dirty="0"/>
              <a:t>DE ACTUACIÓN FRENTE A ACCIDENTES Y EMERGENCIAS DE LOS PÁRVULOS</a:t>
            </a:r>
          </a:p>
          <a:p>
            <a:pPr lvl="0"/>
            <a:r>
              <a:rPr lang="es-CL" sz="1500" dirty="0"/>
              <a:t>5.	PROTOCOLO DE ACCION DE ACOSO </a:t>
            </a:r>
            <a:r>
              <a:rPr lang="es-CL" sz="1500" dirty="0" smtClean="0"/>
              <a:t>– BULLYING</a:t>
            </a:r>
          </a:p>
          <a:p>
            <a:pPr lvl="0"/>
            <a:endParaRPr lang="es-CL" sz="1500" dirty="0" smtClean="0"/>
          </a:p>
          <a:p>
            <a:endParaRPr lang="es-CL" sz="2200" i="1" dirty="0" smtClean="0"/>
          </a:p>
          <a:p>
            <a:pPr marL="514350" indent="-514350">
              <a:buFont typeface="+mj-lt"/>
              <a:buAutoNum type="arabicPeriod"/>
            </a:pPr>
            <a:endParaRPr lang="es-CL" sz="2400" dirty="0" smtClean="0"/>
          </a:p>
          <a:p>
            <a:pPr marL="0" indent="0">
              <a:buNone/>
            </a:pPr>
            <a:endParaRPr lang="es-CL" sz="2400" dirty="0" smtClean="0"/>
          </a:p>
          <a:p>
            <a:endParaRPr lang="es-C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57192"/>
            <a:ext cx="100647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874" y="620688"/>
            <a:ext cx="1193208" cy="118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9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965245" cy="1202485"/>
          </a:xfrm>
        </p:spPr>
        <p:txBody>
          <a:bodyPr>
            <a:normAutofit/>
          </a:bodyPr>
          <a:lstStyle/>
          <a:p>
            <a:r>
              <a:rPr lang="es-CL" sz="2000" b="1" dirty="0"/>
              <a:t>ÍNDICES DE EFICIENCIA </a:t>
            </a:r>
            <a:r>
              <a:rPr lang="es-CL" sz="2000" b="1" dirty="0" smtClean="0"/>
              <a:t>INTERNA </a:t>
            </a:r>
            <a:r>
              <a:rPr lang="es-CL" sz="2000" b="1" dirty="0" smtClean="0"/>
              <a:t>2019</a:t>
            </a:r>
            <a:endParaRPr lang="es-CL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041180"/>
              </p:ext>
            </p:extLst>
          </p:nvPr>
        </p:nvGraphicFramePr>
        <p:xfrm>
          <a:off x="971600" y="1556792"/>
          <a:ext cx="7056784" cy="460851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637491"/>
                <a:gridCol w="1309049"/>
                <a:gridCol w="1120288"/>
                <a:gridCol w="1308105"/>
                <a:gridCol w="1681851"/>
              </a:tblGrid>
              <a:tr h="1390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Nivel de Educación </a:t>
                      </a:r>
                      <a:r>
                        <a:rPr lang="es-CL" sz="1800" dirty="0" smtClean="0">
                          <a:effectLst/>
                        </a:rPr>
                        <a:t> Pre- Básica</a:t>
                      </a:r>
                      <a:endParaRPr lang="es-CL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Matrícula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Inicial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Retiros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Matrícula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Final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Altas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1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>
                          <a:effectLst/>
                        </a:rPr>
                        <a:t>MM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6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>
                          <a:effectLst/>
                        </a:rPr>
                        <a:t>NT1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1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>
                          <a:effectLst/>
                        </a:rPr>
                        <a:t>NT2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772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>
                          <a:effectLst/>
                        </a:rPr>
                        <a:t>TOTAL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es-C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46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620688"/>
            <a:ext cx="7620000" cy="1575048"/>
          </a:xfrm>
        </p:spPr>
        <p:txBody>
          <a:bodyPr>
            <a:normAutofit fontScale="90000"/>
          </a:bodyPr>
          <a:lstStyle/>
          <a:p>
            <a:r>
              <a:rPr lang="es-CL" sz="2800" dirty="0" smtClean="0"/>
              <a:t>ANTECEDENTES </a:t>
            </a:r>
            <a:r>
              <a:rPr lang="es-CL" sz="2800" dirty="0"/>
              <a:t>CURRICULARES PEDAGÓGICOS</a:t>
            </a: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2020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340768"/>
            <a:ext cx="6971928" cy="4800600"/>
          </a:xfrm>
        </p:spPr>
        <p:txBody>
          <a:bodyPr/>
          <a:lstStyle/>
          <a:p>
            <a:pPr marL="342900" lvl="1">
              <a:buClr>
                <a:schemeClr val="accent1"/>
              </a:buClr>
            </a:pPr>
            <a:r>
              <a:rPr lang="es-CL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NÚMERO DE CURSOS</a:t>
            </a:r>
            <a:endParaRPr lang="es-CL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s-CL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881214"/>
              </p:ext>
            </p:extLst>
          </p:nvPr>
        </p:nvGraphicFramePr>
        <p:xfrm>
          <a:off x="1619672" y="2276872"/>
          <a:ext cx="4868242" cy="3348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0867"/>
                <a:gridCol w="2377375"/>
              </a:tblGrid>
              <a:tr h="958880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NIVELES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>
                          <a:effectLst/>
                        </a:rPr>
                        <a:t>Nº CURSOS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2315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Medio Mayor</a:t>
                      </a:r>
                      <a:endParaRPr lang="es-C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6/ 66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88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I Nivel de transición</a:t>
                      </a:r>
                      <a:endParaRPr lang="es-C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3/43 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888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>
                          <a:effectLst/>
                        </a:rPr>
                        <a:t>II nivel de Transición</a:t>
                      </a:r>
                      <a:endParaRPr lang="es-C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1/ </a:t>
                      </a:r>
                      <a:r>
                        <a:rPr lang="es-CL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4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620688"/>
            <a:ext cx="5616624" cy="576064"/>
          </a:xfrm>
        </p:spPr>
        <p:txBody>
          <a:bodyPr>
            <a:normAutofit/>
          </a:bodyPr>
          <a:lstStyle/>
          <a:p>
            <a:r>
              <a:rPr lang="es-CL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PERSONAL </a:t>
            </a:r>
            <a:r>
              <a:rPr lang="es-CL" sz="3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2020</a:t>
            </a:r>
            <a:endParaRPr lang="es-CL" sz="3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467003"/>
              </p:ext>
            </p:extLst>
          </p:nvPr>
        </p:nvGraphicFramePr>
        <p:xfrm>
          <a:off x="1115616" y="1124744"/>
          <a:ext cx="7056784" cy="485952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28392"/>
                <a:gridCol w="3528392"/>
              </a:tblGrid>
              <a:tr h="62243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Curso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Educadora-</a:t>
                      </a:r>
                      <a:r>
                        <a:rPr lang="es-CL" baseline="0" dirty="0" smtClean="0"/>
                        <a:t> Asistente – Fonoaudióloga </a:t>
                      </a:r>
                      <a:endParaRPr lang="es-CL" dirty="0"/>
                    </a:p>
                  </a:txBody>
                  <a:tcPr/>
                </a:tc>
              </a:tr>
              <a:tr h="62243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Medio </a:t>
                      </a:r>
                      <a:r>
                        <a:rPr lang="es-CL" dirty="0" smtClean="0"/>
                        <a:t>Mayor 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1° nivel de transición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Ángela Torres</a:t>
                      </a:r>
                    </a:p>
                    <a:p>
                      <a:pPr algn="ctr"/>
                      <a:r>
                        <a:rPr lang="es-CL" baseline="0" dirty="0" err="1" smtClean="0"/>
                        <a:t>Nayaret</a:t>
                      </a:r>
                      <a:r>
                        <a:rPr lang="es-CL" baseline="0" dirty="0" smtClean="0"/>
                        <a:t> Figueroa ( Jueves)</a:t>
                      </a:r>
                      <a:endParaRPr lang="es-CL" dirty="0" smtClean="0"/>
                    </a:p>
                  </a:txBody>
                  <a:tcPr/>
                </a:tc>
              </a:tr>
              <a:tr h="713174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Medio </a:t>
                      </a:r>
                      <a:r>
                        <a:rPr lang="es-CL" dirty="0" smtClean="0"/>
                        <a:t>Mayor 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1° nivel de transición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aseline="0" dirty="0" smtClean="0"/>
                        <a:t>María Coloma </a:t>
                      </a:r>
                      <a:endParaRPr lang="es-CL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aseline="0" dirty="0" smtClean="0"/>
                        <a:t>Andrea Álvarez  </a:t>
                      </a:r>
                    </a:p>
                  </a:txBody>
                  <a:tcPr/>
                </a:tc>
              </a:tr>
              <a:tr h="1037387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1° nivel de transición A</a:t>
                      </a:r>
                    </a:p>
                    <a:p>
                      <a:pPr algn="ctr"/>
                      <a:r>
                        <a:rPr lang="es-CL" dirty="0" smtClean="0"/>
                        <a:t>Medio</a:t>
                      </a:r>
                      <a:r>
                        <a:rPr lang="es-CL" baseline="0" dirty="0" smtClean="0"/>
                        <a:t> Mayor </a:t>
                      </a:r>
                      <a:r>
                        <a:rPr lang="es-CL" baseline="0" dirty="0" smtClean="0"/>
                        <a:t>E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Cindy Uribe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aseline="0" dirty="0" smtClean="0"/>
                        <a:t>Andrea Álvarez  </a:t>
                      </a:r>
                    </a:p>
                  </a:txBody>
                  <a:tcPr/>
                </a:tc>
              </a:tr>
              <a:tr h="7136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Medio mayor </a:t>
                      </a: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B</a:t>
                      </a:r>
                      <a:endParaRPr kumimoji="0" lang="es-CL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Medio mayor </a:t>
                      </a: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Valeria</a:t>
                      </a:r>
                      <a:r>
                        <a:rPr lang="es-CL" baseline="0" dirty="0" smtClean="0"/>
                        <a:t> Valenzuela </a:t>
                      </a:r>
                      <a:endParaRPr lang="es-CL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aseline="0" dirty="0" smtClean="0"/>
                        <a:t>Andrea Álvarez  </a:t>
                      </a:r>
                    </a:p>
                    <a:p>
                      <a:pPr algn="ctr"/>
                      <a:endParaRPr lang="es-CL" baseline="0" dirty="0" smtClean="0"/>
                    </a:p>
                  </a:txBody>
                  <a:tcPr/>
                </a:tc>
              </a:tr>
              <a:tr h="8891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2° nivel de transición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         </a:t>
                      </a:r>
                      <a:r>
                        <a:rPr kumimoji="0" lang="es-CL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Medio Mayor D</a:t>
                      </a:r>
                      <a:endParaRPr kumimoji="0" lang="es-CL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Elena </a:t>
                      </a:r>
                      <a:r>
                        <a:rPr lang="es-CL" dirty="0" err="1" smtClean="0"/>
                        <a:t>Colihuechun</a:t>
                      </a:r>
                      <a:endParaRPr lang="es-CL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Alejandra Jerez G.</a:t>
                      </a:r>
                      <a:endParaRPr lang="es-CL" dirty="0" smtClean="0"/>
                    </a:p>
                    <a:p>
                      <a:pPr algn="ctr"/>
                      <a:endParaRPr lang="es-CL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0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>
                <a:solidFill>
                  <a:srgbClr val="C00000"/>
                </a:solidFill>
              </a:rPr>
              <a:t>Plan anual de trabajo</a:t>
            </a:r>
            <a:endParaRPr lang="es-CL" b="1" dirty="0">
              <a:solidFill>
                <a:srgbClr val="C00000"/>
              </a:solidFill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463040" y="1844824"/>
            <a:ext cx="6349320" cy="3878245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s-CL" sz="2800" dirty="0" smtClean="0">
                <a:solidFill>
                  <a:schemeClr val="tx1"/>
                </a:solidFill>
              </a:rPr>
              <a:t>Periodo de evaluación diagnóstica. (MARZO)</a:t>
            </a:r>
          </a:p>
          <a:p>
            <a:endParaRPr lang="es-CL" sz="2800" dirty="0" smtClean="0">
              <a:solidFill>
                <a:schemeClr val="tx1"/>
              </a:solidFill>
            </a:endParaRPr>
          </a:p>
          <a:p>
            <a:r>
              <a:rPr lang="es-CL" sz="2800" dirty="0" smtClean="0"/>
              <a:t>Planificación plan especifico personalizado </a:t>
            </a:r>
            <a:endParaRPr lang="es-CL" sz="2800" dirty="0"/>
          </a:p>
          <a:p>
            <a:pPr marL="0" indent="0">
              <a:buNone/>
            </a:pPr>
            <a:endParaRPr lang="es-CL" sz="2800" dirty="0" smtClean="0"/>
          </a:p>
          <a:p>
            <a:r>
              <a:rPr lang="es-CL" sz="2800" dirty="0"/>
              <a:t>P</a:t>
            </a:r>
            <a:r>
              <a:rPr lang="es-CL" sz="2800" dirty="0" smtClean="0">
                <a:solidFill>
                  <a:schemeClr val="tx1"/>
                </a:solidFill>
              </a:rPr>
              <a:t>lanificación </a:t>
            </a:r>
            <a:r>
              <a:rPr lang="es-CL" sz="2800" dirty="0" smtClean="0">
                <a:solidFill>
                  <a:schemeClr val="tx1"/>
                </a:solidFill>
              </a:rPr>
              <a:t>plan común (mes a mes)</a:t>
            </a:r>
          </a:p>
          <a:p>
            <a:endParaRPr lang="es-CL" sz="2800" dirty="0" smtClean="0">
              <a:solidFill>
                <a:schemeClr val="tx1"/>
              </a:solidFill>
            </a:endParaRPr>
          </a:p>
          <a:p>
            <a:r>
              <a:rPr lang="es-CL" sz="2800" dirty="0" smtClean="0">
                <a:solidFill>
                  <a:schemeClr val="tx1"/>
                </a:solidFill>
              </a:rPr>
              <a:t>Terapias fonoaudiológicas. (según día asignado para cada curso)</a:t>
            </a:r>
          </a:p>
          <a:p>
            <a:endParaRPr lang="es-CL" sz="2800" dirty="0" smtClean="0">
              <a:solidFill>
                <a:schemeClr val="tx1"/>
              </a:solidFill>
            </a:endParaRPr>
          </a:p>
          <a:p>
            <a:r>
              <a:rPr lang="es-CL" sz="2800" dirty="0" smtClean="0">
                <a:solidFill>
                  <a:schemeClr val="tx1"/>
                </a:solidFill>
              </a:rPr>
              <a:t>Evaluaciones de proceso. (trimestrales) . </a:t>
            </a:r>
          </a:p>
          <a:p>
            <a:endParaRPr lang="es-CL" sz="2800" dirty="0" smtClean="0">
              <a:solidFill>
                <a:schemeClr val="tx1"/>
              </a:solidFill>
            </a:endParaRPr>
          </a:p>
          <a:p>
            <a:r>
              <a:rPr lang="es-CL" sz="2800" dirty="0" smtClean="0">
                <a:solidFill>
                  <a:schemeClr val="tx1"/>
                </a:solidFill>
              </a:rPr>
              <a:t>Reevaluación psicopedagógica y fonoaudiológica. </a:t>
            </a:r>
          </a:p>
          <a:p>
            <a:pPr marL="114300" indent="0">
              <a:buNone/>
            </a:pPr>
            <a:r>
              <a:rPr lang="es-CL" sz="2800" dirty="0" smtClean="0">
                <a:solidFill>
                  <a:schemeClr val="tx1"/>
                </a:solidFill>
              </a:rPr>
              <a:t>(Octubre - Noviembre </a:t>
            </a:r>
            <a:r>
              <a:rPr lang="es-CL" sz="2800" dirty="0" smtClean="0">
                <a:solidFill>
                  <a:schemeClr val="tx1"/>
                </a:solidFill>
              </a:rPr>
              <a:t>y diciembre)</a:t>
            </a:r>
          </a:p>
          <a:p>
            <a:pPr marL="11430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047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404664"/>
            <a:ext cx="6419056" cy="580926"/>
          </a:xfrm>
        </p:spPr>
        <p:txBody>
          <a:bodyPr>
            <a:normAutofit/>
          </a:bodyPr>
          <a:lstStyle/>
          <a:p>
            <a:r>
              <a:rPr lang="es-CL" sz="3200" dirty="0" smtClean="0"/>
              <a:t>Organización curricular</a:t>
            </a:r>
            <a:endParaRPr lang="es-CL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7992888" cy="5487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6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Complementos al Plan Común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Salidas pedagógicas</a:t>
            </a:r>
          </a:p>
          <a:p>
            <a:endParaRPr lang="es-CL" dirty="0" smtClean="0"/>
          </a:p>
          <a:p>
            <a:r>
              <a:rPr lang="es-CL" dirty="0" smtClean="0"/>
              <a:t>Taller de psicomotricidad (primer trimestre)</a:t>
            </a:r>
          </a:p>
          <a:p>
            <a:endParaRPr lang="es-CL" dirty="0" smtClean="0"/>
          </a:p>
          <a:p>
            <a:r>
              <a:rPr lang="es-CL" dirty="0" smtClean="0"/>
              <a:t>Libro viajero ( segundo trimestre)</a:t>
            </a:r>
          </a:p>
          <a:p>
            <a:endParaRPr lang="es-CL" dirty="0"/>
          </a:p>
          <a:p>
            <a:r>
              <a:rPr lang="es-CL" dirty="0" smtClean="0"/>
              <a:t>Actividades junto a la familia. ( salidas, aniversarios, trabajo de valor mensual)</a:t>
            </a:r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70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88071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L" sz="5300" b="1" dirty="0" smtClean="0"/>
              <a:t>Convivencia Escolar</a:t>
            </a:r>
            <a:r>
              <a:rPr lang="es-CL" b="1" dirty="0" smtClean="0"/>
              <a:t/>
            </a:r>
            <a:br>
              <a:rPr lang="es-CL" b="1" dirty="0" smtClean="0"/>
            </a:br>
            <a:r>
              <a:rPr lang="es-CL" b="1" dirty="0" smtClean="0"/>
              <a:t>MAR AZUL </a:t>
            </a:r>
            <a:endParaRPr lang="es-CL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672" y="3717032"/>
            <a:ext cx="5675558" cy="1842391"/>
          </a:xfrm>
        </p:spPr>
        <p:txBody>
          <a:bodyPr>
            <a:normAutofit/>
          </a:bodyPr>
          <a:lstStyle/>
          <a:p>
            <a:r>
              <a:rPr lang="es-ES" sz="2800" b="1" dirty="0" smtClean="0"/>
              <a:t>MARJORIE SEPÚLVEDA CH. </a:t>
            </a:r>
          </a:p>
          <a:p>
            <a:r>
              <a:rPr lang="es-ES" sz="2800" b="1" dirty="0" smtClean="0"/>
              <a:t>Encargada de Convivencia Escolar</a:t>
            </a:r>
            <a:endParaRPr lang="es-CL" sz="2800" b="1" dirty="0"/>
          </a:p>
          <a:p>
            <a:endParaRPr lang="es-CL" sz="3600" b="1" dirty="0" smtClean="0"/>
          </a:p>
          <a:p>
            <a:endParaRPr lang="es-CL" sz="2000" b="1" dirty="0" smtClean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225" y="4077072"/>
            <a:ext cx="2009775" cy="22669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3785"/>
            <a:ext cx="936104" cy="930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4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340768"/>
            <a:ext cx="6965245" cy="1202485"/>
          </a:xfrm>
        </p:spPr>
        <p:txBody>
          <a:bodyPr/>
          <a:lstStyle/>
          <a:p>
            <a:r>
              <a:rPr lang="es-CL" dirty="0" smtClean="0"/>
              <a:t>Principales Funciones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2492896"/>
            <a:ext cx="6196405" cy="3603812"/>
          </a:xfrm>
        </p:spPr>
        <p:txBody>
          <a:bodyPr>
            <a:normAutofit/>
          </a:bodyPr>
          <a:lstStyle/>
          <a:p>
            <a:r>
              <a:rPr lang="es-CL" dirty="0" smtClean="0"/>
              <a:t>Confeccionar y ejecutar el Plan de Acción.</a:t>
            </a:r>
          </a:p>
          <a:p>
            <a:r>
              <a:rPr lang="es-CL" dirty="0" smtClean="0"/>
              <a:t>Activar los Protocolos.</a:t>
            </a:r>
          </a:p>
          <a:p>
            <a:r>
              <a:rPr lang="es-CL" dirty="0" smtClean="0"/>
              <a:t>Velar por la sana convivencia.</a:t>
            </a:r>
          </a:p>
          <a:p>
            <a:r>
              <a:rPr lang="es-CL" dirty="0" smtClean="0"/>
              <a:t>Velar por la Seguridad Escolar.</a:t>
            </a:r>
          </a:p>
          <a:p>
            <a:r>
              <a:rPr lang="es-CL" dirty="0" smtClean="0"/>
              <a:t>Crear y ejecutar actividades que fomenten la buena convivencia.</a:t>
            </a:r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736987"/>
            <a:ext cx="1152128" cy="1144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8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428</TotalTime>
  <Words>306</Words>
  <Application>Microsoft Office PowerPoint</Application>
  <PresentationFormat>Presentación en pantalla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Chincheta</vt:lpstr>
      <vt:lpstr>Presentación de PowerPoint</vt:lpstr>
      <vt:lpstr>ÍNDICES DE EFICIENCIA INTERNA 2019</vt:lpstr>
      <vt:lpstr>ANTECEDENTES CURRICULARES PEDAGÓGICOS 2020 </vt:lpstr>
      <vt:lpstr>PERSONAL 2020</vt:lpstr>
      <vt:lpstr>Plan anual de trabajo</vt:lpstr>
      <vt:lpstr>Organización curricular</vt:lpstr>
      <vt:lpstr>Complementos al Plan Común </vt:lpstr>
      <vt:lpstr>Convivencia Escolar MAR AZUL </vt:lpstr>
      <vt:lpstr>Principales Funciones</vt:lpstr>
      <vt:lpstr>Reglamento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ATENCION DE ALUMNOS CON NECESIDADES EDUCATIVAS ESPECIALES</dc:title>
  <dc:creator>Brais</dc:creator>
  <cp:lastModifiedBy>Marjorie</cp:lastModifiedBy>
  <cp:revision>36</cp:revision>
  <dcterms:created xsi:type="dcterms:W3CDTF">2016-04-11T19:43:15Z</dcterms:created>
  <dcterms:modified xsi:type="dcterms:W3CDTF">2020-03-17T20:28:30Z</dcterms:modified>
</cp:coreProperties>
</file>